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256" r:id="rId3"/>
    <p:sldId id="320" r:id="rId4"/>
    <p:sldId id="335" r:id="rId5"/>
    <p:sldId id="338" r:id="rId6"/>
    <p:sldId id="289" r:id="rId7"/>
    <p:sldId id="291" r:id="rId8"/>
    <p:sldId id="290" r:id="rId9"/>
    <p:sldId id="292" r:id="rId10"/>
    <p:sldId id="317" r:id="rId11"/>
    <p:sldId id="315" r:id="rId12"/>
    <p:sldId id="299" r:id="rId13"/>
    <p:sldId id="270" r:id="rId14"/>
    <p:sldId id="257" r:id="rId15"/>
    <p:sldId id="308" r:id="rId16"/>
    <p:sldId id="313" r:id="rId17"/>
    <p:sldId id="261" r:id="rId18"/>
    <p:sldId id="300" r:id="rId19"/>
    <p:sldId id="269" r:id="rId20"/>
    <p:sldId id="265" r:id="rId21"/>
    <p:sldId id="263" r:id="rId22"/>
    <p:sldId id="266" r:id="rId23"/>
    <p:sldId id="267" r:id="rId24"/>
    <p:sldId id="294" r:id="rId25"/>
    <p:sldId id="260" r:id="rId26"/>
    <p:sldId id="303" r:id="rId27"/>
    <p:sldId id="274" r:id="rId28"/>
    <p:sldId id="273" r:id="rId29"/>
    <p:sldId id="276" r:id="rId30"/>
    <p:sldId id="279" r:id="rId31"/>
    <p:sldId id="302" r:id="rId32"/>
    <p:sldId id="259" r:id="rId33"/>
    <p:sldId id="262" r:id="rId34"/>
    <p:sldId id="272" r:id="rId35"/>
    <p:sldId id="307" r:id="rId36"/>
    <p:sldId id="312" r:id="rId37"/>
    <p:sldId id="318" r:id="rId38"/>
    <p:sldId id="319" r:id="rId39"/>
    <p:sldId id="333" r:id="rId40"/>
    <p:sldId id="339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950FB0-A152-4F30-8EF1-9CE90AA92881}" v="19" dt="2023-09-22T22:02:53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7" autoAdjust="0"/>
    <p:restoredTop sz="94660"/>
  </p:normalViewPr>
  <p:slideViewPr>
    <p:cSldViewPr snapToGrid="0">
      <p:cViewPr varScale="1">
        <p:scale>
          <a:sx n="82" d="100"/>
          <a:sy n="82" d="100"/>
        </p:scale>
        <p:origin x="49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Schaub" userId="81e5ba6a889cadcd" providerId="LiveId" clId="{5C950FB0-A152-4F30-8EF1-9CE90AA92881}"/>
    <pc:docChg chg="custSel modSld modMainMaster modShowInfo">
      <pc:chgData name="Joe Schaub" userId="81e5ba6a889cadcd" providerId="LiveId" clId="{5C950FB0-A152-4F30-8EF1-9CE90AA92881}" dt="2023-09-22T22:02:53.493" v="23"/>
      <pc:docMkLst>
        <pc:docMk/>
      </pc:docMkLst>
      <pc:sldChg chg="modTransition">
        <pc:chgData name="Joe Schaub" userId="81e5ba6a889cadcd" providerId="LiveId" clId="{5C950FB0-A152-4F30-8EF1-9CE90AA92881}" dt="2023-09-22T22:02:53.493" v="23"/>
        <pc:sldMkLst>
          <pc:docMk/>
          <pc:sldMk cId="133487513" sldId="256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575088747" sldId="257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935181560" sldId="25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768174182" sldId="260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209992990" sldId="261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4048308778" sldId="262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048496847" sldId="263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443135346" sldId="265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31836042" sldId="266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995539352" sldId="267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207298403" sldId="26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558542062" sldId="270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043415727" sldId="272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4115443242" sldId="273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118266728" sldId="274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294192654" sldId="276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881141879" sldId="27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838815574" sldId="28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253058438" sldId="290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787722210" sldId="291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47398076" sldId="292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521678446" sldId="294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692862111" sldId="29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882997474" sldId="300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749130201" sldId="302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825181605" sldId="303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380841541" sldId="307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96165919" sldId="308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520027711" sldId="312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576081255" sldId="313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238807733" sldId="315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2010296537" sldId="317"/>
        </pc:sldMkLst>
      </pc:sldChg>
      <pc:sldChg chg="modSp mod modTransition">
        <pc:chgData name="Joe Schaub" userId="81e5ba6a889cadcd" providerId="LiveId" clId="{5C950FB0-A152-4F30-8EF1-9CE90AA92881}" dt="2023-09-22T22:02:53.493" v="23"/>
        <pc:sldMkLst>
          <pc:docMk/>
          <pc:sldMk cId="2940401701" sldId="318"/>
        </pc:sldMkLst>
        <pc:picChg chg="mod">
          <ac:chgData name="Joe Schaub" userId="81e5ba6a889cadcd" providerId="LiveId" clId="{5C950FB0-A152-4F30-8EF1-9CE90AA92881}" dt="2023-09-22T18:18:16.758" v="1" actId="1076"/>
          <ac:picMkLst>
            <pc:docMk/>
            <pc:sldMk cId="2940401701" sldId="318"/>
            <ac:picMk id="9" creationId="{22F107FE-BE1D-2259-3E41-85DDD247B4D3}"/>
          </ac:picMkLst>
        </pc:picChg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3029423190" sldId="319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1660965662" sldId="320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794332868" sldId="333"/>
        </pc:sldMkLst>
      </pc:sldChg>
      <pc:sldChg chg="addSp delSp modSp mod modTransition delAnim">
        <pc:chgData name="Joe Schaub" userId="81e5ba6a889cadcd" providerId="LiveId" clId="{5C950FB0-A152-4F30-8EF1-9CE90AA92881}" dt="2023-09-22T22:02:53.493" v="23"/>
        <pc:sldMkLst>
          <pc:docMk/>
          <pc:sldMk cId="896269076" sldId="334"/>
        </pc:sldMkLst>
        <pc:picChg chg="add del mod">
          <ac:chgData name="Joe Schaub" userId="81e5ba6a889cadcd" providerId="LiveId" clId="{5C950FB0-A152-4F30-8EF1-9CE90AA92881}" dt="2023-09-22T20:55:37.454" v="4" actId="478"/>
          <ac:picMkLst>
            <pc:docMk/>
            <pc:sldMk cId="896269076" sldId="334"/>
            <ac:picMk id="5" creationId="{29511A92-B2AA-C6F5-7C74-3E1214944CF7}"/>
          </ac:picMkLst>
        </pc:picChg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910530586" sldId="335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694602069" sldId="338"/>
        </pc:sldMkLst>
      </pc:sldChg>
      <pc:sldChg chg="modTransition">
        <pc:chgData name="Joe Schaub" userId="81e5ba6a889cadcd" providerId="LiveId" clId="{5C950FB0-A152-4F30-8EF1-9CE90AA92881}" dt="2023-09-22T22:02:53.493" v="23"/>
        <pc:sldMkLst>
          <pc:docMk/>
          <pc:sldMk cId="638823208" sldId="339"/>
        </pc:sldMkLst>
      </pc:sldChg>
      <pc:sldMasterChg chg="modTransition modSldLayout">
        <pc:chgData name="Joe Schaub" userId="81e5ba6a889cadcd" providerId="LiveId" clId="{5C950FB0-A152-4F30-8EF1-9CE90AA92881}" dt="2023-09-22T20:59:02.489" v="19"/>
        <pc:sldMasterMkLst>
          <pc:docMk/>
          <pc:sldMasterMk cId="262777065" sldId="2147483648"/>
        </pc:sldMasterMkLst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4288352360" sldId="2147483649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369433742" sldId="2147483650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363897724" sldId="2147483651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1372107464" sldId="2147483652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2504116024" sldId="2147483653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3991367653" sldId="2147483654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529222246" sldId="2147483655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2728583960" sldId="2147483656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3530116354" sldId="2147483657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44929028" sldId="2147483658"/>
          </pc:sldLayoutMkLst>
        </pc:sldLayoutChg>
        <pc:sldLayoutChg chg="modTransition">
          <pc:chgData name="Joe Schaub" userId="81e5ba6a889cadcd" providerId="LiveId" clId="{5C950FB0-A152-4F30-8EF1-9CE90AA92881}" dt="2023-09-22T20:59:02.489" v="19"/>
          <pc:sldLayoutMkLst>
            <pc:docMk/>
            <pc:sldMasterMk cId="262777065" sldId="2147483648"/>
            <pc:sldLayoutMk cId="1562056451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A89FF-08AA-4839-88B3-387ACC13B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0D02D8-FA30-BF45-82C8-9178EE95F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C9B90-E4CD-0CC9-D198-406CE06AA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18AC0-68F2-95CA-12C6-393BC0353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972ED-9314-BDFF-411E-022AC8141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35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E011-F7D3-2DE3-7D45-556D92460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EBE02-9243-0DAD-075D-88DC3607A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1FA43-A543-B054-6855-1631A5983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39AA6-A797-ABF7-081C-1284645A3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63948-A0CF-9818-FC8D-2681D79EB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0107C5-D6FF-80A7-BEC2-7F87600EAF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2420E5-1E9D-EF99-48AD-F93E70528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DBE5A-358D-EE54-FD83-B9ADA26BC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06148-ACCA-CFAD-618C-68BC3741B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46A34-A48F-2DA9-BFA0-863B448AB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5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6F83-11FE-463E-6F83-E7EECBA8B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799B-2F85-F8B7-64E1-E6EAA3264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DC1EF-FDB6-1350-7505-C91864A96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310CB-3568-FD20-6FD7-93337770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2D704-071B-96EF-17BE-7529A00D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AAEA8-526C-ED0D-852F-65ACCA922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29CDD-9502-145E-7C9E-DCCA0CCF5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7DD3A-C16E-7B27-E635-E3DAD2A02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DD4E1-E6B2-C527-E924-E4253F4FF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12D7E-BC59-C58D-3725-5D302F6EF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BD489-FDB7-F3A9-3B4C-8A1B8A837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D39EB-A4DD-30BA-5C96-0FEF389462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3D6F39-86E0-1D14-D31F-40227198D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ECCD9F-4F55-56B2-04D6-134B6E630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80CD61-E3F9-8E18-63C4-4DE35809D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06FCAB-1306-6833-69B6-BC748C0B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0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A874A-3949-FF94-38C3-44B0F8194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A78AC9-4C09-642E-F6BD-9AF677030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96EC4C-2D60-1190-F159-37F4535490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82AFE7-C10E-5C54-1877-4BB19C3642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CF7833-D213-D481-98DD-21BF6C3361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74C90-05C9-6AB5-AA15-195EAE3E0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DE7AA9-9FAB-B0D3-E9F6-7A27744BC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12C4AE-8391-9306-7243-55F5EE1B5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1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EB2BD-DA36-CAB9-1F02-D104AA6AC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E8AF1D-4B2E-95F5-3E53-35FC3404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AD4554-B472-064C-F917-F5FBC84D4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B1A7E4-44F9-D513-6AF8-E79FD4DC8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6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FCA659-1855-658D-5868-0AC46E9A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947E1-6F6D-9951-206A-0A64F16C6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3A690F-ED63-D249-5638-F773F306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83E8A-B7AF-520E-F6A2-8462F4BC0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59E61-B191-B094-4FD7-71F337AB5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A97D9F-57C3-626C-10FE-8E02960D05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1848D-FF9C-BD5B-2A01-E52AF9C5F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D47BC-3176-8317-11BA-83B44896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D30408-D1F1-337B-06C8-9BA620927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26210-505C-76D5-3079-E46BCD7A3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71156B-1A9D-1FF5-39C9-C074CDD647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ABAE81-4D93-97A5-F043-101E084C1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2ADD8-AEFA-CEE1-2F34-A08B549C6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9D8135-F334-3D4A-C26D-2FFF0F65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AABBF-E122-AE00-01AF-C5151FBF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11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E55E3E-4235-E91A-3591-02C660806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DD8C7-EABD-87CD-B301-7B2EC3B5D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CA7D6-D365-088F-5DBE-D6EB3FD8A0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BE362-615A-4775-AA35-356BCE9F357A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52D55-D9E2-9A70-7890-C062BC784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05D0B-875E-4A08-FE2A-F353A710F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E3DAC-C56E-4764-8DC0-9A3FBE9F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 advClick="0" advTm="34476"/>
    </mc:Choice>
    <mc:Fallback xmlns="">
      <p:transition advClick="0" advTm="34476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A2B00E-CA48-8801-DF59-5CC7DE54F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1" y="1008993"/>
            <a:ext cx="9231410" cy="438281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10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Los Toros </a:t>
            </a:r>
            <a:br>
              <a:rPr lang="en-US" sz="10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</a:br>
            <a:r>
              <a:rPr lang="en-US" sz="10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Mission Sunday</a:t>
            </a:r>
            <a:br>
              <a:rPr lang="en-US" sz="10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</a:br>
            <a:r>
              <a:rPr lang="en-US" sz="10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Annual Appeal</a:t>
            </a:r>
          </a:p>
        </p:txBody>
      </p:sp>
    </p:spTree>
    <p:extLst>
      <p:ext uri="{BB962C8B-B14F-4D97-AF65-F5344CB8AC3E}">
        <p14:creationId xmlns:p14="http://schemas.microsoft.com/office/powerpoint/2010/main" val="896269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439"/>
    </mc:Choice>
    <mc:Fallback>
      <p:transition advClick="0" advTm="64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B73C9-5987-C4DF-E396-F4701BBDA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1863" y="0"/>
            <a:ext cx="3683837" cy="68580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During the Easter Season, worship flows into the streets following a Friday evening Mass. </a:t>
            </a:r>
          </a:p>
        </p:txBody>
      </p:sp>
      <p:pic>
        <p:nvPicPr>
          <p:cNvPr id="5" name="Content Placeholder 4" descr="A group of people standing outside a building&#10;&#10;Description automatically generated">
            <a:extLst>
              <a:ext uri="{FF2B5EF4-FFF2-40B4-BE49-F238E27FC236}">
                <a16:creationId xmlns:a16="http://schemas.microsoft.com/office/drawing/2014/main" id="{E7E86232-F8B9-4580-5BE7-2B33A6B17E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3344"/>
          <a:stretch/>
        </p:blipFill>
        <p:spPr>
          <a:xfrm>
            <a:off x="20" y="10"/>
            <a:ext cx="6709729" cy="685799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780C4553-5AA5-ABAD-A86E-A9DB53A5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648068" y="0"/>
            <a:ext cx="123362" cy="6858000"/>
            <a:chOff x="12068638" y="0"/>
            <a:chExt cx="123362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4314F52-50BF-91A2-1CE5-F6BA35C945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C556E2-7688-DAC5-DDA8-DE5C3BE8E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029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313"/>
    </mc:Choice>
    <mc:Fallback>
      <p:transition advClick="0" advTm="631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04266-77F1-ACED-FC4B-EF7EC3178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0781" y="1320127"/>
            <a:ext cx="3633019" cy="4542034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Good Friday in </a:t>
            </a:r>
            <a:b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Los Toros </a:t>
            </a:r>
            <a:b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included a live Way of the Cross in the streets. </a:t>
            </a: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3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Content Placeholder 6" descr="A group of people standing on a street&#10;&#10;Description automatically generated">
            <a:extLst>
              <a:ext uri="{FF2B5EF4-FFF2-40B4-BE49-F238E27FC236}">
                <a16:creationId xmlns:a16="http://schemas.microsoft.com/office/drawing/2014/main" id="{B559B5B5-87D9-AF7A-6257-E3D3E1094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0" r="14802"/>
          <a:stretch/>
        </p:blipFill>
        <p:spPr>
          <a:xfrm>
            <a:off x="782090" y="824215"/>
            <a:ext cx="6400376" cy="5037946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7E0FE442-FDE7-03A0-48D0-17C4325DB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5A187A5-6081-1B66-F1E9-CB90253CCB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122D013-AC81-41D9-9EAC-40AF25940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880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319"/>
    </mc:Choice>
    <mc:Fallback>
      <p:transition advClick="0" advTm="7319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People holding hands">
            <a:extLst>
              <a:ext uri="{FF2B5EF4-FFF2-40B4-BE49-F238E27FC236}">
                <a16:creationId xmlns:a16="http://schemas.microsoft.com/office/drawing/2014/main" id="{E8709835-C598-2861-921C-049CD8CD05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4" r="-1" b="-1"/>
          <a:stretch/>
        </p:blipFill>
        <p:spPr>
          <a:xfrm>
            <a:off x="290198" y="-488721"/>
            <a:ext cx="9669642" cy="6857990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11E6AF-DC40-E877-7752-F6B8F00C07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6037" y="884103"/>
            <a:ext cx="3445765" cy="5089794"/>
          </a:xfrm>
          <a:noFill/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br>
              <a:rPr lang="en-US" sz="2500" b="1" dirty="0"/>
            </a:br>
            <a:br>
              <a:rPr lang="en-US" sz="2500" b="1" dirty="0"/>
            </a:br>
            <a:br>
              <a:rPr lang="en-US" sz="2500" b="1" dirty="0"/>
            </a:br>
            <a:r>
              <a:rPr lang="en-US" sz="4900" b="1" dirty="0">
                <a:solidFill>
                  <a:srgbClr val="FF0000"/>
                </a:solidFill>
                <a:latin typeface="+mn-lt"/>
              </a:rPr>
              <a:t>HEALTHCARE </a:t>
            </a:r>
            <a:r>
              <a:rPr lang="en-US" sz="4900" b="1" dirty="0">
                <a:solidFill>
                  <a:srgbClr val="FF0000"/>
                </a:solidFill>
              </a:rPr>
              <a:t> </a:t>
            </a:r>
            <a:br>
              <a:rPr lang="en-US" sz="4900" b="1" dirty="0">
                <a:solidFill>
                  <a:srgbClr val="FF0000"/>
                </a:solidFill>
              </a:rPr>
            </a:br>
            <a:br>
              <a:rPr lang="en-US" sz="2500" b="1" dirty="0"/>
            </a:br>
            <a:r>
              <a:rPr lang="en-US" sz="3100" b="1" dirty="0"/>
              <a:t>Your donations provide </a:t>
            </a:r>
            <a:br>
              <a:rPr lang="en-US" sz="3100" b="1" dirty="0"/>
            </a:br>
            <a:r>
              <a:rPr lang="en-US" sz="3100" b="1" dirty="0"/>
              <a:t>healthcare and support a medical and dental clinic in </a:t>
            </a:r>
            <a:br>
              <a:rPr lang="en-US" sz="3100" b="1" dirty="0"/>
            </a:br>
            <a:r>
              <a:rPr lang="en-US" sz="3100" b="1" dirty="0"/>
              <a:t>Los Toros. </a:t>
            </a:r>
            <a:br>
              <a:rPr lang="en-US" sz="2500" b="1" dirty="0"/>
            </a:b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369286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783"/>
    </mc:Choice>
    <mc:Fallback>
      <p:transition advClick="0" advTm="6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9AF57886-B5C7-69E4-B365-25B21EEDEA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6" r="1067"/>
          <a:stretch/>
        </p:blipFill>
        <p:spPr>
          <a:xfrm>
            <a:off x="633999" y="1583050"/>
            <a:ext cx="3684191" cy="3673073"/>
          </a:xfrm>
          <a:prstGeom prst="rect">
            <a:avLst/>
          </a:prstGeom>
        </p:spPr>
      </p:pic>
      <p:sp>
        <p:nvSpPr>
          <p:cNvPr id="19" name="Rectangle 14">
            <a:extLst>
              <a:ext uri="{FF2B5EF4-FFF2-40B4-BE49-F238E27FC236}">
                <a16:creationId xmlns:a16="http://schemas.microsoft.com/office/drawing/2014/main" id="{732BBDD8-8D49-4D88-8935-FBC3DCA33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314" y="2"/>
            <a:ext cx="7556686" cy="6857998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0CE7C3-FF69-9095-51D7-A7D74BB2A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781" y="620720"/>
            <a:ext cx="6157545" cy="552351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6000" dirty="0"/>
              <a:t>Thanks to you, </a:t>
            </a:r>
            <a:br>
              <a:rPr lang="en-US" sz="6000" dirty="0"/>
            </a:br>
            <a:r>
              <a:rPr lang="en-US" sz="6000" dirty="0"/>
              <a:t>care is available at the clinic in town without travel to </a:t>
            </a:r>
            <a:br>
              <a:rPr lang="en-US" sz="6000" dirty="0"/>
            </a:br>
            <a:r>
              <a:rPr lang="en-US" sz="6000" dirty="0"/>
              <a:t>a larger city.</a:t>
            </a:r>
          </a:p>
        </p:txBody>
      </p:sp>
    </p:spTree>
    <p:extLst>
      <p:ext uri="{BB962C8B-B14F-4D97-AF65-F5344CB8AC3E}">
        <p14:creationId xmlns:p14="http://schemas.microsoft.com/office/powerpoint/2010/main" val="558542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439"/>
    </mc:Choice>
    <mc:Fallback>
      <p:transition advClick="0" advTm="643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octor giving a blood sample to a person&#10;&#10;Description automatically generated">
            <a:extLst>
              <a:ext uri="{FF2B5EF4-FFF2-40B4-BE49-F238E27FC236}">
                <a16:creationId xmlns:a16="http://schemas.microsoft.com/office/drawing/2014/main" id="{BB79E386-6AE9-722A-5D5B-541B3AB870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2" b="36780"/>
          <a:stretch/>
        </p:blipFill>
        <p:spPr>
          <a:xfrm>
            <a:off x="20" y="1"/>
            <a:ext cx="12191979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4D7444E-8572-6DFD-CB75-0984238C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C89D56-574B-DBE6-E414-A886D4CD9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808B29-2E24-7E95-6543-9B0B821797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5088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217"/>
    </mc:Choice>
    <mc:Fallback>
      <p:transition advClick="0" advTm="621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5F2E31-1440-1F6C-67A2-E6FA4A80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7461" y="728664"/>
            <a:ext cx="4984813" cy="5783648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400" dirty="0"/>
              <a:t>With your donations, </a:t>
            </a:r>
            <a:br>
              <a:rPr lang="en-US" sz="4400" dirty="0"/>
            </a:br>
            <a:r>
              <a:rPr lang="en-US" sz="4400" dirty="0"/>
              <a:t>Los Toros SVDP assists with home care for people like this man who has been an invalid since birth.</a:t>
            </a:r>
          </a:p>
        </p:txBody>
      </p:sp>
      <p:pic>
        <p:nvPicPr>
          <p:cNvPr id="9" name="Picture Placeholder 8" descr="A person and person standing next to a person lying on a bed&#10;&#10;Description automatically generated">
            <a:extLst>
              <a:ext uri="{FF2B5EF4-FFF2-40B4-BE49-F238E27FC236}">
                <a16:creationId xmlns:a16="http://schemas.microsoft.com/office/drawing/2014/main" id="{C190ED72-2D06-3CCF-727D-450AA4F7417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3" r="-2" b="2499"/>
          <a:stretch/>
        </p:blipFill>
        <p:spPr>
          <a:xfrm>
            <a:off x="1" y="10"/>
            <a:ext cx="600551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9040"/>
    </mc:Choice>
    <mc:Fallback>
      <p:transition advClick="0" advTm="9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2B962E-DA3C-7D21-0DE3-66516DD7C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891651"/>
            <a:ext cx="4412021" cy="4527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 new pharmacy in Los Toros now offers a medical lab </a:t>
            </a:r>
            <a:b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and </a:t>
            </a:r>
            <a:b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physical therapy offices. </a:t>
            </a:r>
          </a:p>
        </p:txBody>
      </p:sp>
      <p:pic>
        <p:nvPicPr>
          <p:cNvPr id="6" name="Content Placeholder 5" descr="A group of people standing in a pharmacy&#10;&#10;Description automatically generated">
            <a:extLst>
              <a:ext uri="{FF2B5EF4-FFF2-40B4-BE49-F238E27FC236}">
                <a16:creationId xmlns:a16="http://schemas.microsoft.com/office/drawing/2014/main" id="{5FD3D9E1-5A83-B9CC-CBB7-C896E0C4A3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44677"/>
            <a:ext cx="5608320" cy="552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8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625"/>
    </mc:Choice>
    <mc:Fallback>
      <p:transition advClick="0" advTm="6625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6D2C9-2C95-6E2E-CAAB-0EE9F65C8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878" y="741391"/>
            <a:ext cx="4491821" cy="550175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400" dirty="0"/>
              <a:t>The new lab in </a:t>
            </a:r>
            <a:br>
              <a:rPr lang="en-US" sz="4400" dirty="0"/>
            </a:br>
            <a:r>
              <a:rPr lang="en-US" sz="4400" dirty="0"/>
              <a:t>Los Toros means fewer trips to a larger city for Los Toros residents. </a:t>
            </a:r>
            <a:br>
              <a:rPr lang="en-US" sz="3200" dirty="0"/>
            </a:br>
            <a:endParaRPr lang="en-US" dirty="0"/>
          </a:p>
        </p:txBody>
      </p:sp>
      <p:pic>
        <p:nvPicPr>
          <p:cNvPr id="3" name="Picture 2" descr="A person in a lab coat holding a tube&#10;&#10;Description automatically generated">
            <a:extLst>
              <a:ext uri="{FF2B5EF4-FFF2-40B4-BE49-F238E27FC236}">
                <a16:creationId xmlns:a16="http://schemas.microsoft.com/office/drawing/2014/main" id="{A458877A-A575-1F1E-C513-2601508DB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2" b="6313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grpSp>
        <p:nvGrpSpPr>
          <p:cNvPr id="34" name="Group 23">
            <a:extLst>
              <a:ext uri="{FF2B5EF4-FFF2-40B4-BE49-F238E27FC236}">
                <a16:creationId xmlns:a16="http://schemas.microsoft.com/office/drawing/2014/main" id="{5EFBDE31-BB3E-6CFC-23CD-B5976DA38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3362" cy="6858000"/>
            <a:chOff x="12068638" y="0"/>
            <a:chExt cx="123362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0A60EC-72BB-121F-556A-E2837FD99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25">
              <a:extLst>
                <a:ext uri="{FF2B5EF4-FFF2-40B4-BE49-F238E27FC236}">
                  <a16:creationId xmlns:a16="http://schemas.microsoft.com/office/drawing/2014/main" id="{F91A2FAE-D41C-FF5D-B0A0-7808248EDC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4139706"/>
              <a:ext cx="123362" cy="2718294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9992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222"/>
    </mc:Choice>
    <mc:Fallback>
      <p:transition advClick="0" advTm="7222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A0CF2-7339-BE27-D103-5E1ECECC1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9704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>
                <a:solidFill>
                  <a:schemeClr val="accent1">
                    <a:lumMod val="75000"/>
                  </a:schemeClr>
                </a:solidFill>
              </a:rPr>
              <a:t>Prenatal Care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5B1935-8F55-5B7A-BDEE-79962B414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48153"/>
            <a:ext cx="10515600" cy="31414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/>
                </a:solidFill>
              </a:rPr>
              <a:t>The “</a:t>
            </a:r>
            <a:r>
              <a:rPr lang="en-US" sz="3600" b="1" dirty="0" err="1">
                <a:solidFill>
                  <a:schemeClr val="tx1"/>
                </a:solidFill>
              </a:rPr>
              <a:t>Promotoras</a:t>
            </a:r>
            <a:r>
              <a:rPr lang="en-US" sz="3600" b="1" dirty="0">
                <a:solidFill>
                  <a:schemeClr val="tx1"/>
                </a:solidFill>
              </a:rPr>
              <a:t>” (health promoters) are trained volunteers who help women obtain prenatal care. They also help with new baby care through the first year of life.</a:t>
            </a: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8299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9379"/>
    </mc:Choice>
    <mc:Fallback>
      <p:transition advClick="0" advTm="937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people standing together&#10;&#10;Description automatically generated">
            <a:extLst>
              <a:ext uri="{FF2B5EF4-FFF2-40B4-BE49-F238E27FC236}">
                <a16:creationId xmlns:a16="http://schemas.microsoft.com/office/drawing/2014/main" id="{0543597B-2B38-396A-4D3D-299877612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2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8F5CDF-79BD-83DF-6851-2DEB351F3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>
                <a:solidFill>
                  <a:schemeClr val="bg1"/>
                </a:solidFill>
              </a:rPr>
              <a:t>Lori and Sr. Jeanne met with </a:t>
            </a:r>
            <a:br>
              <a:rPr lang="en-US" sz="5100">
                <a:solidFill>
                  <a:schemeClr val="bg1"/>
                </a:solidFill>
              </a:rPr>
            </a:br>
            <a:r>
              <a:rPr lang="en-US" sz="5100">
                <a:solidFill>
                  <a:schemeClr val="bg1"/>
                </a:solidFill>
              </a:rPr>
              <a:t>volunteer Prenatal </a:t>
            </a:r>
            <a:r>
              <a:rPr lang="en-US" sz="5100" i="1">
                <a:solidFill>
                  <a:schemeClr val="bg1"/>
                </a:solidFill>
              </a:rPr>
              <a:t>Promotoras</a:t>
            </a:r>
            <a:r>
              <a:rPr lang="en-US" sz="5100">
                <a:solidFill>
                  <a:schemeClr val="bg1"/>
                </a:solidFill>
              </a:rPr>
              <a:t> </a:t>
            </a:r>
            <a:br>
              <a:rPr lang="en-US" sz="5100">
                <a:solidFill>
                  <a:schemeClr val="bg1"/>
                </a:solidFill>
              </a:rPr>
            </a:br>
            <a:r>
              <a:rPr lang="en-US" sz="5100">
                <a:solidFill>
                  <a:schemeClr val="bg1"/>
                </a:solidFill>
              </a:rPr>
              <a:t>during their August trip.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9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055"/>
    </mc:Choice>
    <mc:Fallback>
      <p:transition advClick="0" advTm="70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0" name="Rectangle 139">
            <a:extLst>
              <a:ext uri="{FF2B5EF4-FFF2-40B4-BE49-F238E27FC236}">
                <a16:creationId xmlns:a16="http://schemas.microsoft.com/office/drawing/2014/main" id="{275D6C10-B5A7-4715-803E-0501C9C2C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1C127-EBAA-22D6-3D65-9BECB912D0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552289"/>
            <a:ext cx="6151654" cy="5500848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sz="4400" b="1" dirty="0"/>
              <a:t>Saint Joseph’s </a:t>
            </a:r>
            <a:br>
              <a:rPr lang="en-US" sz="4400" b="1" dirty="0"/>
            </a:br>
            <a:r>
              <a:rPr lang="en-US" sz="4400" b="1" dirty="0"/>
              <a:t>Parish Mission </a:t>
            </a:r>
            <a:br>
              <a:rPr lang="en-US" sz="4400" b="1" dirty="0"/>
            </a:br>
            <a:r>
              <a:rPr lang="en-US" sz="4400" b="1" dirty="0"/>
              <a:t>in Los Toros in the </a:t>
            </a:r>
            <a:br>
              <a:rPr lang="en-US" sz="4400" b="1" dirty="0"/>
            </a:br>
            <a:r>
              <a:rPr lang="en-US" sz="4400" b="1" dirty="0"/>
              <a:t>Dominican Republic </a:t>
            </a:r>
            <a:br>
              <a:rPr lang="en-US" sz="4400" b="1" dirty="0"/>
            </a:br>
            <a:r>
              <a:rPr lang="en-US" sz="4400" b="1" dirty="0"/>
              <a:t>since 1987</a:t>
            </a:r>
            <a:br>
              <a:rPr lang="en-US" sz="4400" b="1" dirty="0"/>
            </a:br>
            <a:endParaRPr lang="en-US" sz="4400" b="1" dirty="0"/>
          </a:p>
        </p:txBody>
      </p:sp>
      <p:pic>
        <p:nvPicPr>
          <p:cNvPr id="5" name="Picture 4" descr="A blue and red shield with arrows and a book&#10;&#10;Description automatically generated">
            <a:extLst>
              <a:ext uri="{FF2B5EF4-FFF2-40B4-BE49-F238E27FC236}">
                <a16:creationId xmlns:a16="http://schemas.microsoft.com/office/drawing/2014/main" id="{B3987C8C-A986-F166-B3A0-90F092F32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75" y="804862"/>
            <a:ext cx="49244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7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656"/>
    </mc:Choice>
    <mc:Fallback>
      <p:transition advClick="0" advTm="6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women standing outside a blue house&#10;&#10;Description automatically generated">
            <a:extLst>
              <a:ext uri="{FF2B5EF4-FFF2-40B4-BE49-F238E27FC236}">
                <a16:creationId xmlns:a16="http://schemas.microsoft.com/office/drawing/2014/main" id="{1570F3AF-F6F0-5965-046F-34F1A5F72A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0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468D23-92BD-828D-85F7-B28236A6D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394138"/>
            <a:ext cx="5247340" cy="584594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dirty="0"/>
              <a:t>The </a:t>
            </a:r>
            <a:r>
              <a:rPr lang="en-US" sz="3600" dirty="0" err="1"/>
              <a:t>promotoras</a:t>
            </a:r>
            <a:r>
              <a:rPr lang="en-US" sz="3600" dirty="0"/>
              <a:t> guide women through pregnancy and the newborn’s first year. They offer prenatal vitamins, nutrition, and arrange for medical visits.</a:t>
            </a:r>
          </a:p>
        </p:txBody>
      </p:sp>
    </p:spTree>
    <p:extLst>
      <p:ext uri="{BB962C8B-B14F-4D97-AF65-F5344CB8AC3E}">
        <p14:creationId xmlns:p14="http://schemas.microsoft.com/office/powerpoint/2010/main" val="1443135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399"/>
    </mc:Choice>
    <mc:Fallback>
      <p:transition advClick="0" advTm="8399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F66A575-7835-4400-BEDE-89F2EF034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rgbClr val="7764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C310B85-6DDD-BC04-D58A-15B819D1D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29" y="640080"/>
            <a:ext cx="4225290" cy="5578816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The bed sheet sets you donated were given to expecting mothers. </a:t>
            </a: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The hospitals require patients to provide their own sheets. </a:t>
            </a:r>
          </a:p>
        </p:txBody>
      </p:sp>
      <p:pic>
        <p:nvPicPr>
          <p:cNvPr id="3" name="Picture 2" descr="A group of women smiling and holding a book&#10;&#10;Description automatically generated">
            <a:extLst>
              <a:ext uri="{FF2B5EF4-FFF2-40B4-BE49-F238E27FC236}">
                <a16:creationId xmlns:a16="http://schemas.microsoft.com/office/drawing/2014/main" id="{86EFF9D2-3A88-EBEB-23C7-A065159F3E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3359"/>
          <a:stretch/>
        </p:blipFill>
        <p:spPr>
          <a:xfrm>
            <a:off x="6096000" y="640080"/>
            <a:ext cx="5459470" cy="55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9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397"/>
    </mc:Choice>
    <mc:Fallback>
      <p:transition advClick="0" advTm="8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6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2C6C04-9E32-3B60-6B65-FB1AA2746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Many of the women require </a:t>
            </a:r>
            <a:br>
              <a:rPr lang="en-US" sz="3600" dirty="0">
                <a:solidFill>
                  <a:srgbClr val="FFFFFF"/>
                </a:solidFill>
              </a:rPr>
            </a:br>
            <a:r>
              <a:rPr lang="en-US" sz="3600" dirty="0">
                <a:solidFill>
                  <a:srgbClr val="FFFFFF"/>
                </a:solidFill>
              </a:rPr>
              <a:t>C-sections for safe deliveries. </a:t>
            </a:r>
            <a:br>
              <a:rPr lang="en-US" sz="3600" dirty="0">
                <a:solidFill>
                  <a:srgbClr val="FFFFFF"/>
                </a:solidFill>
              </a:rPr>
            </a:b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group of women standing outside a building&#10;&#10;Description automatically generated">
            <a:extLst>
              <a:ext uri="{FF2B5EF4-FFF2-40B4-BE49-F238E27FC236}">
                <a16:creationId xmlns:a16="http://schemas.microsoft.com/office/drawing/2014/main" id="{CC7EC6E0-5E42-632D-0885-AEBC6E25B0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9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83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734"/>
    </mc:Choice>
    <mc:Fallback>
      <p:transition advClick="0" advTm="6734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3F3504-1A59-4DBF-47CF-163B81752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7461" y="728663"/>
            <a:ext cx="4984813" cy="5624839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000" dirty="0"/>
              <a:t>Since the </a:t>
            </a:r>
            <a:r>
              <a:rPr lang="en-US" sz="4000" dirty="0" err="1"/>
              <a:t>promotoras</a:t>
            </a:r>
            <a:r>
              <a:rPr lang="en-US" sz="4000" dirty="0"/>
              <a:t> began their service, </a:t>
            </a:r>
            <a:br>
              <a:rPr lang="en-US" sz="4000" dirty="0"/>
            </a:br>
            <a:r>
              <a:rPr lang="en-US" sz="4000" dirty="0"/>
              <a:t>the number of </a:t>
            </a:r>
            <a:br>
              <a:rPr lang="en-US" sz="4000" dirty="0"/>
            </a:br>
            <a:r>
              <a:rPr lang="en-US" sz="4000" dirty="0"/>
              <a:t>birth defects has decreased.</a:t>
            </a:r>
            <a:br>
              <a:rPr lang="en-US" sz="4000" dirty="0"/>
            </a:br>
            <a:endParaRPr lang="en-US" sz="4000" dirty="0"/>
          </a:p>
        </p:txBody>
      </p:sp>
      <p:pic>
        <p:nvPicPr>
          <p:cNvPr id="7" name="Content Placeholder 6" descr="A person holding a baby&#10;&#10;Description automatically generated">
            <a:extLst>
              <a:ext uri="{FF2B5EF4-FFF2-40B4-BE49-F238E27FC236}">
                <a16:creationId xmlns:a16="http://schemas.microsoft.com/office/drawing/2014/main" id="{CB618E49-887D-FFAC-90F3-3E0598F9FB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40" y="1253331"/>
            <a:ext cx="3912387" cy="4351338"/>
          </a:xfrm>
        </p:spPr>
      </p:pic>
    </p:spTree>
    <p:extLst>
      <p:ext uri="{BB962C8B-B14F-4D97-AF65-F5344CB8AC3E}">
        <p14:creationId xmlns:p14="http://schemas.microsoft.com/office/powerpoint/2010/main" val="199553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900"/>
    </mc:Choice>
    <mc:Fallback>
      <p:transition advClick="0" advTm="79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998530-CB9C-D043-3BA0-34F5E5BB0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Waiting  to see the dentist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0F375-A55B-00BA-66FC-23058F721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T</a:t>
            </a:r>
            <a:r>
              <a:rPr lang="en-US" sz="3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dental clinic is open </a:t>
            </a:r>
            <a:r>
              <a:rPr lang="en-US" sz="3600" dirty="0">
                <a:solidFill>
                  <a:schemeClr val="tx1"/>
                </a:solidFill>
              </a:rPr>
              <a:t>three days a week.</a:t>
            </a:r>
            <a:r>
              <a:rPr lang="en-US" sz="3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9D1467-E66C-C158-F019-3BFF79CAE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160716"/>
            <a:ext cx="7214616" cy="450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78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164"/>
    </mc:Choice>
    <mc:Fallback>
      <p:transition advClick="0" advTm="8164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62D44EE-C852-4460-B8B5-C4F2BC205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B651C3-14FC-375A-8E6B-B83CCEC8D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4716" y="739978"/>
            <a:ext cx="5334930" cy="46675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/>
              <a:t>Dental care is part of </a:t>
            </a:r>
            <a:br>
              <a:rPr lang="en-US" sz="6000" dirty="0"/>
            </a:br>
            <a:r>
              <a:rPr lang="en-US" sz="6000" dirty="0"/>
              <a:t>Childhood Wellness.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58970D8-8D1D-4B5C-894B-E871CC865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227E5B6-9132-43CA-B503-37A18562A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3C2051E-A88D-48E5-BACF-AAED17892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821A508-2985-4905-874A-527429BAA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2929CB1-0E3C-4B2D-ADC5-0154FB33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" name="Picture 2" descr="A person holding a model of a jaw with a child and a person in a red shirt&#10;&#10;Description automatically generated">
            <a:extLst>
              <a:ext uri="{FF2B5EF4-FFF2-40B4-BE49-F238E27FC236}">
                <a16:creationId xmlns:a16="http://schemas.microsoft.com/office/drawing/2014/main" id="{8439108C-0F7A-2E75-7A16-C3463A2166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5" r="-1" b="24965"/>
          <a:stretch/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2F0C84-BE8C-4DC2-A6D3-30349A801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7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757"/>
    </mc:Choice>
    <mc:Fallback>
      <p:transition advClick="0" advTm="775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E4CB9-A7E4-4806-AF06-9A3C431C9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92820"/>
            <a:ext cx="10515600" cy="1672683"/>
          </a:xfrm>
        </p:spPr>
        <p:txBody>
          <a:bodyPr>
            <a:normAutofit fontScale="90000"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+mn-lt"/>
              </a:rPr>
              <a:t>EDUCATION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39EBA-67D8-A71F-FB1F-7A521031A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87083"/>
            <a:ext cx="10515600" cy="3502567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Your donations create opportunities that empower: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shoes and school supplies for primary school pupils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special help for hearing impaired students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you helped Los Toros get a high school built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scholarships “</a:t>
            </a:r>
            <a:r>
              <a:rPr lang="en-US" sz="2800" dirty="0" err="1">
                <a:solidFill>
                  <a:schemeClr val="tx1"/>
                </a:solidFill>
              </a:rPr>
              <a:t>becas</a:t>
            </a:r>
            <a:r>
              <a:rPr lang="en-US" sz="2800" dirty="0">
                <a:solidFill>
                  <a:schemeClr val="tx1"/>
                </a:solidFill>
              </a:rPr>
              <a:t>” for university students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Los Toros </a:t>
            </a:r>
            <a:r>
              <a:rPr lang="en-US" sz="2800">
                <a:solidFill>
                  <a:schemeClr val="tx1"/>
                </a:solidFill>
              </a:rPr>
              <a:t>Library which serves </a:t>
            </a:r>
            <a:r>
              <a:rPr lang="en-US" sz="2800" dirty="0">
                <a:solidFill>
                  <a:schemeClr val="tx1"/>
                </a:solidFill>
              </a:rPr>
              <a:t>people of all 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181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12659"/>
    </mc:Choice>
    <mc:Fallback>
      <p:transition advClick="0" advTm="12659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A4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F5087E-C066-E1B9-D810-E9491067D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The “</a:t>
            </a:r>
            <a:r>
              <a:rPr lang="en-US" sz="3600" dirty="0" err="1">
                <a:solidFill>
                  <a:srgbClr val="FFFFFF"/>
                </a:solidFill>
              </a:rPr>
              <a:t>beca</a:t>
            </a:r>
            <a:r>
              <a:rPr lang="en-US" sz="3600" dirty="0">
                <a:solidFill>
                  <a:srgbClr val="FFFFFF"/>
                </a:solidFill>
              </a:rPr>
              <a:t>” scholarship committee.</a:t>
            </a:r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2" descr="A group of people wearing matching shirts&#10;&#10;Description automatically generated">
            <a:extLst>
              <a:ext uri="{FF2B5EF4-FFF2-40B4-BE49-F238E27FC236}">
                <a16:creationId xmlns:a16="http://schemas.microsoft.com/office/drawing/2014/main" id="{CAA5741C-6385-FDA1-7ECD-951639F77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9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18266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305"/>
    </mc:Choice>
    <mc:Fallback>
      <p:transition advClick="0" advTm="6305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A group of women standing around a table&#10;&#10;Description automatically generated">
            <a:extLst>
              <a:ext uri="{FF2B5EF4-FFF2-40B4-BE49-F238E27FC236}">
                <a16:creationId xmlns:a16="http://schemas.microsoft.com/office/drawing/2014/main" id="{A8005CCC-036F-3E9A-38C1-CCEC9FC09B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14" b="238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BC4992-A9C6-FCC6-42B0-D203440FA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Beca leaders and students during the August mission trip.</a:t>
            </a:r>
          </a:p>
        </p:txBody>
      </p:sp>
      <p:cxnSp>
        <p:nvCxnSpPr>
          <p:cNvPr id="15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443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891"/>
    </mc:Choice>
    <mc:Fallback>
      <p:transition advClick="0" advTm="689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1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CAC2CB7-2A2B-6B49-F6A2-5FE7D7991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Meeting with the parents of scholarship students during the August mission trip.</a:t>
            </a:r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group of people sitting in chairs&#10;&#10;Description automatically generated">
            <a:extLst>
              <a:ext uri="{FF2B5EF4-FFF2-40B4-BE49-F238E27FC236}">
                <a16:creationId xmlns:a16="http://schemas.microsoft.com/office/drawing/2014/main" id="{DF7EE5A7-2F3C-F4A7-770C-F0D48FCDFA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62" y="1352804"/>
            <a:ext cx="6223000" cy="3987800"/>
          </a:xfrm>
        </p:spPr>
      </p:pic>
    </p:spTree>
    <p:extLst>
      <p:ext uri="{BB962C8B-B14F-4D97-AF65-F5344CB8AC3E}">
        <p14:creationId xmlns:p14="http://schemas.microsoft.com/office/powerpoint/2010/main" val="329419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377"/>
    </mc:Choice>
    <mc:Fallback>
      <p:transition advClick="0" advTm="8377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ABF5D95-15E6-CF01-5662-A8046127E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TOROS MISSION STATEMENT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9039BD-B8A0-FD1A-6306-3F0B78D1E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662"/>
            <a:ext cx="10515600" cy="474230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live the Gospel by sharing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our spiritual, cultural, and material resources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solidarity with our sisters and brothers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Los Toros…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965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668"/>
    </mc:Choice>
    <mc:Fallback>
      <p:transition advClick="0" advTm="8668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4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788504-C445-5866-49C3-0F90A1F4B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High school and college age youth study English with Deacon Don </a:t>
            </a:r>
            <a:r>
              <a:rPr lang="en-US" sz="3600" dirty="0" err="1">
                <a:solidFill>
                  <a:srgbClr val="FFFFFF"/>
                </a:solidFill>
              </a:rPr>
              <a:t>Kabara</a:t>
            </a:r>
            <a:r>
              <a:rPr lang="en-US" sz="36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16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6061E830-357A-A6ED-9396-A079610B0A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4" y="1171035"/>
            <a:ext cx="7836135" cy="4351338"/>
          </a:xfrm>
        </p:spPr>
      </p:pic>
    </p:spTree>
    <p:extLst>
      <p:ext uri="{BB962C8B-B14F-4D97-AF65-F5344CB8AC3E}">
        <p14:creationId xmlns:p14="http://schemas.microsoft.com/office/powerpoint/2010/main" val="388114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203"/>
    </mc:Choice>
    <mc:Fallback>
      <p:transition advClick="0" advTm="7203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C63FDD-C4CC-9917-D839-5ED34063F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30" y="842168"/>
            <a:ext cx="10515600" cy="2852737"/>
          </a:xfrm>
        </p:spPr>
        <p:txBody>
          <a:bodyPr>
            <a:normAutofit fontScale="90000"/>
          </a:bodyPr>
          <a:lstStyle/>
          <a:p>
            <a:r>
              <a:rPr lang="en-US" sz="7200" b="1" dirty="0">
                <a:solidFill>
                  <a:schemeClr val="accent1">
                    <a:lumMod val="75000"/>
                  </a:schemeClr>
                </a:solidFill>
              </a:rPr>
              <a:t>Education </a:t>
            </a:r>
            <a:br>
              <a:rPr lang="en-US" sz="7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7200" b="1" dirty="0">
                <a:solidFill>
                  <a:schemeClr val="accent1">
                    <a:lumMod val="75000"/>
                  </a:schemeClr>
                </a:solidFill>
              </a:rPr>
              <a:t>for the Hearing Impaired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33D287-3AF2-A5CE-652B-812291ABF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2591" y="3694905"/>
            <a:ext cx="10515600" cy="2075274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The Los Toros community includes approximately 16 hearing impaired </a:t>
            </a:r>
          </a:p>
          <a:p>
            <a:r>
              <a:rPr lang="en-US" sz="4400" dirty="0">
                <a:solidFill>
                  <a:schemeClr val="tx1"/>
                </a:solidFill>
              </a:rPr>
              <a:t>adults and children.</a:t>
            </a:r>
          </a:p>
        </p:txBody>
      </p:sp>
    </p:spTree>
    <p:extLst>
      <p:ext uri="{BB962C8B-B14F-4D97-AF65-F5344CB8AC3E}">
        <p14:creationId xmlns:p14="http://schemas.microsoft.com/office/powerpoint/2010/main" val="274913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508"/>
    </mc:Choice>
    <mc:Fallback>
      <p:transition advClick="0" advTm="7508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47EA0CBA-0750-26D5-72CC-8B51DBE370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755"/>
          <a:stretch/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0A2479-AAB0-63FC-7483-51E0FBB02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379" y="503053"/>
            <a:ext cx="3161940" cy="58655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Lori and Sister Jeanne visited the family of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Brenny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and his brother.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Brenny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is deaf and learning to read.</a:t>
            </a:r>
          </a:p>
        </p:txBody>
      </p:sp>
    </p:spTree>
    <p:extLst>
      <p:ext uri="{BB962C8B-B14F-4D97-AF65-F5344CB8AC3E}">
        <p14:creationId xmlns:p14="http://schemas.microsoft.com/office/powerpoint/2010/main" val="193518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823"/>
    </mc:Choice>
    <mc:Fallback>
      <p:transition advClick="0" advTm="8823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0B0FF0-D134-6CFE-0F0E-F9C78C100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Rita and Isaias communicate without sound.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person and person standing on a dirt road&#10;&#10;Description automatically generated">
            <a:extLst>
              <a:ext uri="{FF2B5EF4-FFF2-40B4-BE49-F238E27FC236}">
                <a16:creationId xmlns:a16="http://schemas.microsoft.com/office/drawing/2014/main" id="{30A2B8F7-2A95-AA41-0840-786F06731D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651" y="1282700"/>
            <a:ext cx="6299200" cy="4292600"/>
          </a:xfrm>
        </p:spPr>
      </p:pic>
    </p:spTree>
    <p:extLst>
      <p:ext uri="{BB962C8B-B14F-4D97-AF65-F5344CB8AC3E}">
        <p14:creationId xmlns:p14="http://schemas.microsoft.com/office/powerpoint/2010/main" val="404830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9618"/>
    </mc:Choice>
    <mc:Fallback>
      <p:transition advClick="0" advTm="9618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D1FCEB0C-E95F-8A8F-EDD2-8B9D062149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0"/>
          <a:stretch/>
        </p:blipFill>
        <p:spPr>
          <a:xfrm>
            <a:off x="20" y="10"/>
            <a:ext cx="7534636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8663357-1843-42BB-BC09-EACA8E00E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6" y="0"/>
            <a:ext cx="4657344" cy="6858000"/>
          </a:xfrm>
          <a:prstGeom prst="rect">
            <a:avLst/>
          </a:prstGeom>
          <a:solidFill>
            <a:srgbClr val="5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98A66E-BFB7-3D26-D115-3C4D67AFF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644" y="640081"/>
            <a:ext cx="3831886" cy="52553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The  mission team explored new programs for Los Toros’ deaf community.</a:t>
            </a:r>
          </a:p>
        </p:txBody>
      </p:sp>
    </p:spTree>
    <p:extLst>
      <p:ext uri="{BB962C8B-B14F-4D97-AF65-F5344CB8AC3E}">
        <p14:creationId xmlns:p14="http://schemas.microsoft.com/office/powerpoint/2010/main" val="204341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857"/>
    </mc:Choice>
    <mc:Fallback>
      <p:transition advClick="0" advTm="785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6CE20-0327-2C23-027F-32A4428DB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REPORT ON HOUSING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AC386-0DC8-A21D-46C1-14BFC61B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6"/>
            <a:ext cx="10515600" cy="3835517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800" dirty="0"/>
              <a:t>Your donations from April’s </a:t>
            </a:r>
            <a:r>
              <a:rPr lang="en-US" sz="4800" dirty="0" err="1"/>
              <a:t>Hogares</a:t>
            </a:r>
            <a:r>
              <a:rPr lang="en-US" sz="4800" dirty="0"/>
              <a:t> appeal </a:t>
            </a:r>
            <a:br>
              <a:rPr lang="en-US" sz="4800" dirty="0"/>
            </a:br>
            <a:r>
              <a:rPr lang="en-US" sz="4800" dirty="0"/>
              <a:t>are already working to provide </a:t>
            </a:r>
            <a:br>
              <a:rPr lang="en-US" sz="4800" dirty="0"/>
            </a:br>
            <a:r>
              <a:rPr lang="en-US" sz="4800" dirty="0"/>
              <a:t>safe and healthy homes for families!</a:t>
            </a:r>
          </a:p>
        </p:txBody>
      </p:sp>
    </p:spTree>
    <p:extLst>
      <p:ext uri="{BB962C8B-B14F-4D97-AF65-F5344CB8AC3E}">
        <p14:creationId xmlns:p14="http://schemas.microsoft.com/office/powerpoint/2010/main" val="338084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922"/>
    </mc:Choice>
    <mc:Fallback>
      <p:transition advClick="0" advTm="6922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26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903018-5FFB-8683-12C4-99EF1014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+mn-lt"/>
              </a:rPr>
              <a:t>BEFORE</a:t>
            </a:r>
          </a:p>
        </p:txBody>
      </p:sp>
      <p:sp>
        <p:nvSpPr>
          <p:cNvPr id="44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C7C89-F565-8D30-08E0-9666D2885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1263" y="457200"/>
            <a:ext cx="6007608" cy="19293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/>
              <a:t>NOW work is in process. Next is cement floors, stucco and paint.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62F915-50CD-62A1-4533-BC29660414F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2554" y="2569464"/>
            <a:ext cx="4905245" cy="3678936"/>
          </a:xfrm>
          <a:prstGeom prst="rect">
            <a:avLst/>
          </a:prstGeom>
        </p:spPr>
      </p:pic>
      <p:pic>
        <p:nvPicPr>
          <p:cNvPr id="6" name="Picture 5" descr="A building with a roof and windows&#10;&#10;Description automatically generated">
            <a:extLst>
              <a:ext uri="{FF2B5EF4-FFF2-40B4-BE49-F238E27FC236}">
                <a16:creationId xmlns:a16="http://schemas.microsoft.com/office/drawing/2014/main" id="{F4A852CA-62D9-F440-F544-928F0A58CA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" r="1459" b="3"/>
          <a:stretch/>
        </p:blipFill>
        <p:spPr>
          <a:xfrm>
            <a:off x="6294005" y="2569464"/>
            <a:ext cx="4502123" cy="367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2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079"/>
    </mc:Choice>
    <mc:Fallback>
      <p:transition advClick="0" advTm="807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301F447-EEF7-48F5-AF73-7566EE7F6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7B17DF-BE30-D01F-A551-0FA8D0B11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Roof repairs are being done now.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7117410-A2A4-4085-9ADC-46744551D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72" y="0"/>
            <a:ext cx="10506456" cy="191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9F74EB5-E547-4FB4-95F5-BCC788F3C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512994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Content Placeholder 8" descr="A person standing in a kitchen&#10;&#10;Description automatically generated">
            <a:extLst>
              <a:ext uri="{FF2B5EF4-FFF2-40B4-BE49-F238E27FC236}">
                <a16:creationId xmlns:a16="http://schemas.microsoft.com/office/drawing/2014/main" id="{22F107FE-BE1D-2259-3E41-85DDD247B4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45"/>
          <a:stretch/>
        </p:blipFill>
        <p:spPr>
          <a:xfrm>
            <a:off x="1326347" y="1531282"/>
            <a:ext cx="3705175" cy="4147578"/>
          </a:xfrm>
        </p:spPr>
      </p:pic>
      <p:pic>
        <p:nvPicPr>
          <p:cNvPr id="10" name="Content Placeholder 9" descr="A room with a window and a metal roof&#10;&#10;Description automatically generated">
            <a:extLst>
              <a:ext uri="{FF2B5EF4-FFF2-40B4-BE49-F238E27FC236}">
                <a16:creationId xmlns:a16="http://schemas.microsoft.com/office/drawing/2014/main" id="{A69B0302-FD8A-B71E-743A-6A645DEE26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46202"/>
            <a:ext cx="5190612" cy="3892172"/>
          </a:xfrm>
        </p:spPr>
      </p:pic>
    </p:spTree>
    <p:extLst>
      <p:ext uri="{BB962C8B-B14F-4D97-AF65-F5344CB8AC3E}">
        <p14:creationId xmlns:p14="http://schemas.microsoft.com/office/powerpoint/2010/main" val="294040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6849"/>
    </mc:Choice>
    <mc:Fallback>
      <p:transition advClick="0" advTm="6849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D2485-1057-1A55-FDBC-9F2B9407D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7957"/>
          </a:xfrm>
        </p:spPr>
        <p:txBody>
          <a:bodyPr/>
          <a:lstStyle/>
          <a:p>
            <a:pPr algn="ctr"/>
            <a:r>
              <a:rPr lang="en-US" dirty="0"/>
              <a:t>Work is being done on Juana’s home.</a:t>
            </a:r>
          </a:p>
        </p:txBody>
      </p:sp>
      <p:pic>
        <p:nvPicPr>
          <p:cNvPr id="7" name="Content Placeholder 7" descr="A shack in a village&#10;&#10;Description automatically generated with medium confidence">
            <a:extLst>
              <a:ext uri="{FF2B5EF4-FFF2-40B4-BE49-F238E27FC236}">
                <a16:creationId xmlns:a16="http://schemas.microsoft.com/office/drawing/2014/main" id="{B158127F-512F-2A5B-1D24-7433E8A46C8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86" y="1493082"/>
            <a:ext cx="3263503" cy="435133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0574B-4B52-29FF-139E-76CE489A058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01444" y="6080919"/>
            <a:ext cx="5157788" cy="8239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Old thatched roof and outhouse.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33BD5F-8607-BA5E-5840-39043CFBC7A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170613" y="5668962"/>
            <a:ext cx="5183187" cy="8239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New indoor plumbing, cement walls, metal roof and windows.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C2F6314-5771-CE58-B164-2D1025BABB3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493082"/>
            <a:ext cx="5181600" cy="388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2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722"/>
    </mc:Choice>
    <mc:Fallback>
      <p:transition advClick="0" advTm="8722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50A5CB-834F-D8B2-E539-1A430FF4C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 for your continued generosity!</a:t>
            </a:r>
            <a:br>
              <a:rPr lang="en-US" sz="4400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4400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4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You really  </a:t>
            </a:r>
            <a:br>
              <a:rPr lang="en-US" sz="44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4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make a difference </a:t>
            </a:r>
            <a:br>
              <a:rPr lang="en-US" sz="44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4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to our sisters and brothers in Christ!</a:t>
            </a:r>
            <a:endParaRPr lang="en-US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5147B9B-944A-B99A-6B4E-A6CE32D80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>
          <a:xfrm>
            <a:off x="3337611" y="1825625"/>
            <a:ext cx="5516777" cy="435133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B6BD51-0125-C054-8DFA-58B1DD045D1B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510284" y="1257300"/>
            <a:ext cx="3932238" cy="460726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000" b="1" dirty="0">
                <a:solidFill>
                  <a:srgbClr val="FF0000"/>
                </a:solidFill>
              </a:rPr>
              <a:t>Thank you for your continued generosity to the Annual Mission Sunday Appeal.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71E8CC4-AD1E-2CAE-EB11-8ABB144D1926}"/>
              </a:ext>
            </a:extLst>
          </p:cNvPr>
          <p:cNvSpPr txBox="1">
            <a:spLocks/>
          </p:cNvSpPr>
          <p:nvPr/>
        </p:nvSpPr>
        <p:spPr>
          <a:xfrm>
            <a:off x="5180012" y="992187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C031748E-535E-B97F-C464-8C2513C9101B}"/>
              </a:ext>
            </a:extLst>
          </p:cNvPr>
          <p:cNvSpPr txBox="1">
            <a:spLocks/>
          </p:cNvSpPr>
          <p:nvPr/>
        </p:nvSpPr>
        <p:spPr>
          <a:xfrm>
            <a:off x="5180012" y="992186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D38D7CDB-6353-C7CC-98C9-EEF5D11B3EBC}"/>
              </a:ext>
            </a:extLst>
          </p:cNvPr>
          <p:cNvSpPr txBox="1">
            <a:spLocks/>
          </p:cNvSpPr>
          <p:nvPr/>
        </p:nvSpPr>
        <p:spPr>
          <a:xfrm>
            <a:off x="5180012" y="992185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77FF3A-B06A-B230-7CD8-C88C86361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031" y="1125368"/>
            <a:ext cx="6175783" cy="4871126"/>
          </a:xfrm>
          <a:prstGeom prst="rect">
            <a:avLst/>
          </a:prstGeom>
        </p:spPr>
      </p:pic>
      <p:pic>
        <p:nvPicPr>
          <p:cNvPr id="8" name="Picture 7" descr="A group of children standing together&#10;&#10;Description automatically generated">
            <a:extLst>
              <a:ext uri="{FF2B5EF4-FFF2-40B4-BE49-F238E27FC236}">
                <a16:creationId xmlns:a16="http://schemas.microsoft.com/office/drawing/2014/main" id="{CD4186A0-DD90-F9FA-4766-6E3C5144F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910" y="1257300"/>
            <a:ext cx="6885100" cy="445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3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12226"/>
    </mc:Choice>
    <mc:Fallback>
      <p:transition advClick="0" advTm="12226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3B0905-ACE5-DE2A-02D5-D735B24C1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0523" y="1122364"/>
            <a:ext cx="9837683" cy="879858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TOROS MISSION STATEMENT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04DDB02-BC35-374D-488C-810DC6740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19454"/>
            <a:ext cx="9144000" cy="45385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…empowering them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enhance their education, health,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community development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spiritual growth.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1053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8420"/>
    </mc:Choice>
    <mc:Fallback>
      <p:transition advClick="0" advTm="842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B050D-A029-0ECF-730B-54EA0D029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952" y="995746"/>
            <a:ext cx="10515600" cy="58622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will truly make a difference for our sisters </a:t>
            </a:r>
            <a:b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brothers in Christ </a:t>
            </a:r>
            <a:b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Los Toros </a:t>
            </a:r>
            <a:b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year ahead!</a:t>
            </a:r>
            <a:br>
              <a:rPr lang="en-US" sz="4400" dirty="0"/>
            </a:br>
            <a:br>
              <a:rPr lang="en-US" sz="44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2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11272"/>
    </mc:Choice>
    <mc:Fallback>
      <p:transition advClick="0" advTm="1127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3F6D4-A02C-F26F-84A0-252795577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+mn-lt"/>
              </a:rPr>
              <a:t>SPIRITUAL LIFE</a:t>
            </a:r>
          </a:p>
        </p:txBody>
      </p:sp>
      <p:pic>
        <p:nvPicPr>
          <p:cNvPr id="10" name="Content Placeholder 9" descr="A group of people in a room&#10;&#10;Description automatically generated">
            <a:extLst>
              <a:ext uri="{FF2B5EF4-FFF2-40B4-BE49-F238E27FC236}">
                <a16:creationId xmlns:a16="http://schemas.microsoft.com/office/drawing/2014/main" id="{4DD35501-2ED3-278A-8CBA-4BD65D008D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94" y="1513489"/>
            <a:ext cx="8051674" cy="5123793"/>
          </a:xfrm>
        </p:spPr>
      </p:pic>
    </p:spTree>
    <p:extLst>
      <p:ext uri="{BB962C8B-B14F-4D97-AF65-F5344CB8AC3E}">
        <p14:creationId xmlns:p14="http://schemas.microsoft.com/office/powerpoint/2010/main" val="69460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62"/>
    </mc:Choice>
    <mc:Fallback>
      <p:transition advClick="0" advTm="5062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42BB6-8B84-8721-3099-67F01BEE6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355265" cy="2983116"/>
          </a:xfrm>
        </p:spPr>
        <p:txBody>
          <a:bodyPr anchor="b">
            <a:normAutofit/>
          </a:bodyPr>
          <a:lstStyle/>
          <a:p>
            <a:r>
              <a:rPr lang="en-US" sz="3600" b="1" i="1" dirty="0"/>
              <a:t>The bishop came for Confirmations during the week-long celebration of the parish Patron Saint.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534451-EF61-869A-B8E7-2EFB3DFA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4024031"/>
            <a:ext cx="4355265" cy="2157999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3600" dirty="0"/>
              <a:t>Saint Cure of Ars Parish</a:t>
            </a:r>
          </a:p>
          <a:p>
            <a:pPr marL="0" indent="0">
              <a:buNone/>
            </a:pPr>
            <a:r>
              <a:rPr lang="en-US" sz="3600" dirty="0" err="1"/>
              <a:t>Parroquia</a:t>
            </a:r>
            <a:r>
              <a:rPr lang="en-US" sz="3600" dirty="0"/>
              <a:t> de </a:t>
            </a:r>
            <a:br>
              <a:rPr lang="en-US" sz="3600" dirty="0"/>
            </a:br>
            <a:r>
              <a:rPr lang="en-US" sz="3600" dirty="0"/>
              <a:t>Santo </a:t>
            </a:r>
            <a:r>
              <a:rPr lang="en-US" sz="3600" dirty="0" err="1"/>
              <a:t>Cura</a:t>
            </a:r>
            <a:r>
              <a:rPr lang="en-US" sz="3600" dirty="0"/>
              <a:t> de Ars.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69424" y="3028872"/>
            <a:ext cx="1559464" cy="6106313"/>
          </a:xfrm>
          <a:prstGeom prst="rect">
            <a:avLst/>
          </a:prstGeom>
          <a:gradFill>
            <a:gsLst>
              <a:gs pos="0">
                <a:schemeClr val="accent5">
                  <a:alpha val="77000"/>
                </a:schemeClr>
              </a:gs>
              <a:gs pos="57000">
                <a:schemeClr val="accent5">
                  <a:lumMod val="60000"/>
                  <a:lumOff val="40000"/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15441" y="-3760"/>
            <a:ext cx="2176557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0000">
                <a:schemeClr val="accent2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096000" y="5502302"/>
            <a:ext cx="6106314" cy="135945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9000"/>
                </a:schemeClr>
              </a:gs>
              <a:gs pos="38000">
                <a:schemeClr val="accent5">
                  <a:lumMod val="60000"/>
                  <a:lumOff val="40000"/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26892" y="2939627"/>
            <a:ext cx="3162908" cy="39146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7F7BC7-22AE-CCCF-FA78-73C1143A0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261" y="0"/>
            <a:ext cx="466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1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9356"/>
    </mc:Choice>
    <mc:Fallback>
      <p:transition advClick="0" advTm="935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1AC6A30-4F22-4C0F-B278-19C5B8A80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4335AD-65B1-44E4-90AF-264024FE4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9BB19-187B-6155-0503-A702E506C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366" y="609600"/>
            <a:ext cx="4267200" cy="1351472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Family catechesis</a:t>
            </a:r>
          </a:p>
        </p:txBody>
      </p:sp>
      <p:pic>
        <p:nvPicPr>
          <p:cNvPr id="5" name="Picture 4" descr="A group of children standing in front of a sign&#10;&#10;Description automatically generated">
            <a:extLst>
              <a:ext uri="{FF2B5EF4-FFF2-40B4-BE49-F238E27FC236}">
                <a16:creationId xmlns:a16="http://schemas.microsoft.com/office/drawing/2014/main" id="{8AE12FB9-571C-EA56-BFB7-F1B45E524D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" r="4538"/>
          <a:stretch/>
        </p:blipFill>
        <p:spPr>
          <a:xfrm>
            <a:off x="3" y="1"/>
            <a:ext cx="3695699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C579A3-AE52-604D-0ECC-4EF2664A1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966" y="2147357"/>
            <a:ext cx="3810000" cy="4101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parish feast was an opportunity for learning about Christian virtues and sacramental preparation. </a:t>
            </a:r>
          </a:p>
        </p:txBody>
      </p:sp>
      <p:pic>
        <p:nvPicPr>
          <p:cNvPr id="7" name="Picture 6" descr="A person in a white robe holding a child's head&#10;&#10;Description automatically generated">
            <a:extLst>
              <a:ext uri="{FF2B5EF4-FFF2-40B4-BE49-F238E27FC236}">
                <a16:creationId xmlns:a16="http://schemas.microsoft.com/office/drawing/2014/main" id="{72D548D1-2C2E-4B84-DA6F-9CE4F5469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00" y="298450"/>
            <a:ext cx="3835400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22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147"/>
    </mc:Choice>
    <mc:Fallback>
      <p:transition advClick="0" advTm="7147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3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5D0C7F-6871-32BF-5060-E7417B930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5590095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Your donations built this church, now filled with young people for the Saint’s Day Feast.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people sitting in a church&#10;&#10;Description automatically generated">
            <a:extLst>
              <a:ext uri="{FF2B5EF4-FFF2-40B4-BE49-F238E27FC236}">
                <a16:creationId xmlns:a16="http://schemas.microsoft.com/office/drawing/2014/main" id="{34AD0154-D450-C116-8919-78A6D67E6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49" y="1135118"/>
            <a:ext cx="7741596" cy="402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5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597"/>
    </mc:Choice>
    <mc:Fallback>
      <p:transition advClick="0" advTm="759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2" descr="A group of people in a church&#10;&#10;Description automatically generated">
            <a:extLst>
              <a:ext uri="{FF2B5EF4-FFF2-40B4-BE49-F238E27FC236}">
                <a16:creationId xmlns:a16="http://schemas.microsoft.com/office/drawing/2014/main" id="{554E46A9-B8D8-A766-B7A0-9F06AFD5C7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7" r="10357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925885-5B75-BF9E-CCB0-1BC05546D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1"/>
            <a:ext cx="5464968" cy="6858000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000" b="1" kern="1200" dirty="0">
                <a:latin typeface="+mj-lt"/>
                <a:ea typeface="+mj-ea"/>
                <a:cs typeface="+mj-cs"/>
              </a:rPr>
              <a:t>Young people filled the church each night of the celebration of the </a:t>
            </a:r>
            <a:br>
              <a:rPr lang="en-US" sz="4000" b="1" kern="1200" dirty="0"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latin typeface="+mj-lt"/>
                <a:ea typeface="+mj-ea"/>
                <a:cs typeface="+mj-cs"/>
              </a:rPr>
              <a:t>Parish Feast </a:t>
            </a:r>
            <a:br>
              <a:rPr lang="en-US" sz="4000" b="1" kern="1200" dirty="0"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latin typeface="+mj-lt"/>
                <a:ea typeface="+mj-ea"/>
                <a:cs typeface="+mj-cs"/>
              </a:rPr>
              <a:t>of Saint Cure of Ars.</a:t>
            </a:r>
          </a:p>
        </p:txBody>
      </p:sp>
    </p:spTree>
    <p:extLst>
      <p:ext uri="{BB962C8B-B14F-4D97-AF65-F5344CB8AC3E}">
        <p14:creationId xmlns:p14="http://schemas.microsoft.com/office/powerpoint/2010/main" val="24739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7814"/>
    </mc:Choice>
    <mc:Fallback>
      <p:transition advClick="0" advTm="7814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5961</TotalTime>
  <Words>756</Words>
  <Application>Microsoft Office PowerPoint</Application>
  <PresentationFormat>Widescreen</PresentationFormat>
  <Paragraphs>60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Times New Roman</vt:lpstr>
      <vt:lpstr>Office Theme</vt:lpstr>
      <vt:lpstr>Los Toros  Mission Sunday Annual Appeal</vt:lpstr>
      <vt:lpstr>Saint Joseph’s  Parish Mission  in Los Toros in the  Dominican Republic  since 1987 </vt:lpstr>
      <vt:lpstr>LOS TOROS MISSION STATEMENT</vt:lpstr>
      <vt:lpstr>LOS TOROS MISSION STATEMENT</vt:lpstr>
      <vt:lpstr>SPIRITUAL LIFE</vt:lpstr>
      <vt:lpstr>The bishop came for Confirmations during the week-long celebration of the parish Patron Saint. </vt:lpstr>
      <vt:lpstr>Family catechesis</vt:lpstr>
      <vt:lpstr>Your donations built this church, now filled with young people for the Saint’s Day Feast.</vt:lpstr>
      <vt:lpstr>Young people filled the church each night of the celebration of the  Parish Feast  of Saint Cure of Ars.</vt:lpstr>
      <vt:lpstr>During the Easter Season, worship flows into the streets following a Friday evening Mass. </vt:lpstr>
      <vt:lpstr>Good Friday in  Los Toros  included a live Way of the Cross in the streets.   </vt:lpstr>
      <vt:lpstr>   HEALTHCARE    Your donations provide  healthcare and support a medical and dental clinic in  Los Toros.  </vt:lpstr>
      <vt:lpstr>Thanks to you,  care is available at the clinic in town without travel to  a larger city.</vt:lpstr>
      <vt:lpstr>PowerPoint Presentation</vt:lpstr>
      <vt:lpstr>With your donations,  Los Toros SVDP assists with home care for people like this man who has been an invalid since birth.</vt:lpstr>
      <vt:lpstr>A new pharmacy in Los Toros now offers a medical lab  and  physical therapy offices. </vt:lpstr>
      <vt:lpstr>The new lab in  Los Toros means fewer trips to a larger city for Los Toros residents.  </vt:lpstr>
      <vt:lpstr>Prenatal Care</vt:lpstr>
      <vt:lpstr>Lori and Sr. Jeanne met with  volunteer Prenatal Promotoras  during their August trip.</vt:lpstr>
      <vt:lpstr>PowerPoint Presentation</vt:lpstr>
      <vt:lpstr>The bed sheet sets you donated were given to expecting mothers.   The hospitals require patients to provide their own sheets. </vt:lpstr>
      <vt:lpstr>Many of the women require  C-sections for safe deliveries.  </vt:lpstr>
      <vt:lpstr>Since the promotoras began their service,  the number of  birth defects has decreased. </vt:lpstr>
      <vt:lpstr>Waiting  to see the dentist</vt:lpstr>
      <vt:lpstr>Dental care is part of  Childhood Wellness.</vt:lpstr>
      <vt:lpstr>EDUCATION </vt:lpstr>
      <vt:lpstr>The “beca” scholarship committee.</vt:lpstr>
      <vt:lpstr>Beca leaders and students during the August mission trip.</vt:lpstr>
      <vt:lpstr>Meeting with the parents of scholarship students during the August mission trip.</vt:lpstr>
      <vt:lpstr>High school and college age youth study English with Deacon Don Kabara.</vt:lpstr>
      <vt:lpstr>Education  for the Hearing Impaired </vt:lpstr>
      <vt:lpstr>Lori and Sister Jeanne visited the family of Brenny and his brother. Brenny is deaf and learning to read.</vt:lpstr>
      <vt:lpstr>Rita and Isaias communicate without sound.</vt:lpstr>
      <vt:lpstr>The  mission team explored new programs for Los Toros’ deaf community.</vt:lpstr>
      <vt:lpstr>REPORT ON HOUSING NEEDS</vt:lpstr>
      <vt:lpstr>BEFORE</vt:lpstr>
      <vt:lpstr>Roof repairs are being done now.</vt:lpstr>
      <vt:lpstr>Work is being done on Juana’s home.</vt:lpstr>
      <vt:lpstr>Thank you for your continued generosity!  You really   make a difference  to our sisters and brothers in Christ!</vt:lpstr>
      <vt:lpstr>You will truly make a difference for our sisters  and brothers in Christ  in Los Toros  in the year ahead!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Mission Sunday 2023</dc:title>
  <dc:creator>Joe Schaub</dc:creator>
  <cp:lastModifiedBy>Joe Schaub</cp:lastModifiedBy>
  <cp:revision>28</cp:revision>
  <dcterms:created xsi:type="dcterms:W3CDTF">2023-09-05T02:10:40Z</dcterms:created>
  <dcterms:modified xsi:type="dcterms:W3CDTF">2023-09-22T22:02:53Z</dcterms:modified>
</cp:coreProperties>
</file>